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notesSlides/notesSlide37.xml" ContentType="application/vnd.openxmlformats-officedocument.presentationml.notesSlide+xml"/>
  <Override PartName="/ppt/charts/chart2.xml" ContentType="application/vnd.openxmlformats-officedocument.drawingml.chart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notesSlides/notesSlide39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harts/chart6.xml" ContentType="application/vnd.openxmlformats-officedocument.drawingml.chart+xml"/>
  <Override PartName="/ppt/notesSlides/notesSlide83.xml" ContentType="application/vnd.openxmlformats-officedocument.presentationml.notesSlide+xml"/>
  <Override PartName="/ppt/charts/chart7.xml" ContentType="application/vnd.openxmlformats-officedocument.drawingml.chart+xml"/>
  <Override PartName="/ppt/notesSlides/notesSlide84.xml" ContentType="application/vnd.openxmlformats-officedocument.presentationml.notesSlid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30" r:id="rId1"/>
  </p:sldMasterIdLst>
  <p:notesMasterIdLst>
    <p:notesMasterId r:id="rId116"/>
  </p:notesMasterIdLst>
  <p:handoutMasterIdLst>
    <p:handoutMasterId r:id="rId117"/>
  </p:handoutMasterIdLst>
  <p:sldIdLst>
    <p:sldId id="256" r:id="rId2"/>
    <p:sldId id="414" r:id="rId3"/>
    <p:sldId id="537" r:id="rId4"/>
    <p:sldId id="565" r:id="rId5"/>
    <p:sldId id="564" r:id="rId6"/>
    <p:sldId id="536" r:id="rId7"/>
    <p:sldId id="413" r:id="rId8"/>
    <p:sldId id="417" r:id="rId9"/>
    <p:sldId id="432" r:id="rId10"/>
    <p:sldId id="436" r:id="rId11"/>
    <p:sldId id="418" r:id="rId12"/>
    <p:sldId id="445" r:id="rId13"/>
    <p:sldId id="441" r:id="rId14"/>
    <p:sldId id="446" r:id="rId15"/>
    <p:sldId id="442" r:id="rId16"/>
    <p:sldId id="443" r:id="rId17"/>
    <p:sldId id="444" r:id="rId18"/>
    <p:sldId id="423" r:id="rId19"/>
    <p:sldId id="447" r:id="rId20"/>
    <p:sldId id="448" r:id="rId21"/>
    <p:sldId id="449" r:id="rId22"/>
    <p:sldId id="450" r:id="rId23"/>
    <p:sldId id="456" r:id="rId24"/>
    <p:sldId id="457" r:id="rId25"/>
    <p:sldId id="466" r:id="rId26"/>
    <p:sldId id="470" r:id="rId27"/>
    <p:sldId id="475" r:id="rId28"/>
    <p:sldId id="476" r:id="rId29"/>
    <p:sldId id="477" r:id="rId30"/>
    <p:sldId id="479" r:id="rId31"/>
    <p:sldId id="480" r:id="rId32"/>
    <p:sldId id="545" r:id="rId33"/>
    <p:sldId id="546" r:id="rId34"/>
    <p:sldId id="424" r:id="rId35"/>
    <p:sldId id="481" r:id="rId36"/>
    <p:sldId id="486" r:id="rId37"/>
    <p:sldId id="487" r:id="rId38"/>
    <p:sldId id="542" r:id="rId39"/>
    <p:sldId id="489" r:id="rId40"/>
    <p:sldId id="491" r:id="rId41"/>
    <p:sldId id="492" r:id="rId42"/>
    <p:sldId id="422" r:id="rId43"/>
    <p:sldId id="421" r:id="rId44"/>
    <p:sldId id="497" r:id="rId45"/>
    <p:sldId id="498" r:id="rId46"/>
    <p:sldId id="500" r:id="rId47"/>
    <p:sldId id="501" r:id="rId48"/>
    <p:sldId id="505" r:id="rId49"/>
    <p:sldId id="506" r:id="rId50"/>
    <p:sldId id="511" r:id="rId51"/>
    <p:sldId id="512" r:id="rId52"/>
    <p:sldId id="513" r:id="rId53"/>
    <p:sldId id="514" r:id="rId54"/>
    <p:sldId id="425" r:id="rId55"/>
    <p:sldId id="515" r:id="rId56"/>
    <p:sldId id="516" r:id="rId57"/>
    <p:sldId id="517" r:id="rId58"/>
    <p:sldId id="426" r:id="rId59"/>
    <p:sldId id="427" r:id="rId60"/>
    <p:sldId id="518" r:id="rId61"/>
    <p:sldId id="519" r:id="rId62"/>
    <p:sldId id="520" r:id="rId63"/>
    <p:sldId id="428" r:id="rId64"/>
    <p:sldId id="521" r:id="rId65"/>
    <p:sldId id="309" r:id="rId66"/>
    <p:sldId id="334" r:id="rId67"/>
    <p:sldId id="563" r:id="rId68"/>
    <p:sldId id="531" r:id="rId69"/>
    <p:sldId id="532" r:id="rId70"/>
    <p:sldId id="560" r:id="rId71"/>
    <p:sldId id="530" r:id="rId72"/>
    <p:sldId id="566" r:id="rId73"/>
    <p:sldId id="567" r:id="rId74"/>
    <p:sldId id="568" r:id="rId75"/>
    <p:sldId id="569" r:id="rId76"/>
    <p:sldId id="523" r:id="rId77"/>
    <p:sldId id="524" r:id="rId78"/>
    <p:sldId id="525" r:id="rId79"/>
    <p:sldId id="562" r:id="rId80"/>
    <p:sldId id="528" r:id="rId81"/>
    <p:sldId id="561" r:id="rId82"/>
    <p:sldId id="526" r:id="rId83"/>
    <p:sldId id="460" r:id="rId84"/>
    <p:sldId id="461" r:id="rId85"/>
    <p:sldId id="462" r:id="rId86"/>
    <p:sldId id="463" r:id="rId87"/>
    <p:sldId id="464" r:id="rId88"/>
    <p:sldId id="465" r:id="rId89"/>
    <p:sldId id="527" r:id="rId90"/>
    <p:sldId id="308" r:id="rId91"/>
    <p:sldId id="572" r:id="rId92"/>
    <p:sldId id="573" r:id="rId93"/>
    <p:sldId id="574" r:id="rId94"/>
    <p:sldId id="575" r:id="rId95"/>
    <p:sldId id="312" r:id="rId96"/>
    <p:sldId id="529" r:id="rId97"/>
    <p:sldId id="570" r:id="rId98"/>
    <p:sldId id="571" r:id="rId99"/>
    <p:sldId id="576" r:id="rId100"/>
    <p:sldId id="577" r:id="rId101"/>
    <p:sldId id="559" r:id="rId102"/>
    <p:sldId id="547" r:id="rId103"/>
    <p:sldId id="548" r:id="rId104"/>
    <p:sldId id="549" r:id="rId105"/>
    <p:sldId id="550" r:id="rId106"/>
    <p:sldId id="551" r:id="rId107"/>
    <p:sldId id="552" r:id="rId108"/>
    <p:sldId id="557" r:id="rId109"/>
    <p:sldId id="558" r:id="rId110"/>
    <p:sldId id="553" r:id="rId111"/>
    <p:sldId id="554" r:id="rId112"/>
    <p:sldId id="555" r:id="rId113"/>
    <p:sldId id="556" r:id="rId114"/>
    <p:sldId id="578" r:id="rId1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74807" autoAdjust="0"/>
  </p:normalViewPr>
  <p:slideViewPr>
    <p:cSldViewPr snapToGrid="0" snapToObjects="1">
      <p:cViewPr varScale="1">
        <p:scale>
          <a:sx n="85" d="100"/>
          <a:sy n="85" d="100"/>
        </p:scale>
        <p:origin x="-232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notesMaster" Target="notesMasters/notesMaster1.xml"/><Relationship Id="rId117" Type="http://schemas.openxmlformats.org/officeDocument/2006/relationships/handoutMaster" Target="handoutMasters/handoutMaster1.xml"/><Relationship Id="rId118" Type="http://schemas.openxmlformats.org/officeDocument/2006/relationships/printerSettings" Target="printerSettings/printerSettings1.bin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3928344"/>
        <c:axId val="-2060625960"/>
      </c:barChart>
      <c:catAx>
        <c:axId val="210392834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100"/>
            </a:pPr>
            <a:endParaRPr lang="en-US"/>
          </a:p>
        </c:txPr>
        <c:crossAx val="-2060625960"/>
        <c:crosses val="autoZero"/>
        <c:auto val="1"/>
        <c:lblAlgn val="ctr"/>
        <c:lblOffset val="100"/>
        <c:noMultiLvlLbl val="0"/>
      </c:catAx>
      <c:valAx>
        <c:axId val="-20606259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392834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21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1221528"/>
        <c:axId val="2101967576"/>
      </c:barChart>
      <c:catAx>
        <c:axId val="-20612215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100"/>
            </a:pPr>
            <a:endParaRPr lang="en-US"/>
          </a:p>
        </c:txPr>
        <c:crossAx val="2101967576"/>
        <c:crosses val="autoZero"/>
        <c:auto val="1"/>
        <c:lblAlgn val="ctr"/>
        <c:lblOffset val="100"/>
        <c:noMultiLvlLbl val="0"/>
      </c:catAx>
      <c:valAx>
        <c:axId val="21019675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122152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21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1173992"/>
        <c:axId val="-2061384664"/>
      </c:barChart>
      <c:catAx>
        <c:axId val="-2061173992"/>
        <c:scaling>
          <c:orientation val="minMax"/>
        </c:scaling>
        <c:delete val="0"/>
        <c:axPos val="b"/>
        <c:majorTickMark val="out"/>
        <c:minorTickMark val="none"/>
        <c:tickLblPos val="nextTo"/>
        <c:crossAx val="-2061384664"/>
        <c:crosses val="autoZero"/>
        <c:auto val="1"/>
        <c:lblAlgn val="ctr"/>
        <c:lblOffset val="100"/>
        <c:noMultiLvlLbl val="0"/>
      </c:catAx>
      <c:valAx>
        <c:axId val="-20613846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11739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Signaling overhead</a:t>
            </a:r>
            <a:endParaRPr lang="en-US" dirty="0"/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8925416"/>
        <c:axId val="2103716232"/>
      </c:barChart>
      <c:catAx>
        <c:axId val="2098925416"/>
        <c:scaling>
          <c:orientation val="minMax"/>
        </c:scaling>
        <c:delete val="1"/>
        <c:axPos val="l"/>
        <c:majorTickMark val="out"/>
        <c:minorTickMark val="none"/>
        <c:tickLblPos val="nextTo"/>
        <c:crossAx val="2103716232"/>
        <c:crosses val="autoZero"/>
        <c:auto val="1"/>
        <c:lblAlgn val="ctr"/>
        <c:lblOffset val="100"/>
        <c:tickLblSkip val="1"/>
        <c:noMultiLvlLbl val="0"/>
      </c:catAx>
      <c:valAx>
        <c:axId val="210371623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09892541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0485256"/>
        <c:axId val="2144733544"/>
      </c:barChart>
      <c:catAx>
        <c:axId val="-2060485256"/>
        <c:scaling>
          <c:orientation val="minMax"/>
        </c:scaling>
        <c:delete val="1"/>
        <c:axPos val="l"/>
        <c:majorTickMark val="out"/>
        <c:minorTickMark val="none"/>
        <c:tickLblPos val="nextTo"/>
        <c:crossAx val="2144733544"/>
        <c:crosses val="autoZero"/>
        <c:auto val="1"/>
        <c:lblAlgn val="ctr"/>
        <c:lblOffset val="100"/>
        <c:tickLblSkip val="1"/>
        <c:noMultiLvlLbl val="0"/>
      </c:catAx>
      <c:valAx>
        <c:axId val="214473354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0604852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1569240"/>
        <c:axId val="-2062162168"/>
      </c:barChart>
      <c:catAx>
        <c:axId val="-2091569240"/>
        <c:scaling>
          <c:orientation val="minMax"/>
        </c:scaling>
        <c:delete val="1"/>
        <c:axPos val="l"/>
        <c:majorTickMark val="out"/>
        <c:minorTickMark val="none"/>
        <c:tickLblPos val="nextTo"/>
        <c:crossAx val="-2062162168"/>
        <c:crosses val="autoZero"/>
        <c:auto val="1"/>
        <c:lblAlgn val="ctr"/>
        <c:lblOffset val="100"/>
        <c:tickLblSkip val="1"/>
        <c:noMultiLvlLbl val="0"/>
      </c:catAx>
      <c:valAx>
        <c:axId val="-20621621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09156924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4E38C-7B6A-0641-8EED-37E153B51175}" type="datetime1">
              <a:rPr lang="en-US" smtClean="0"/>
              <a:t>12/18/12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F2882-FFB3-6341-A0F1-B1105F8E439A}" type="datetime1">
              <a:rPr lang="en-US" smtClean="0"/>
              <a:t>12/18/12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(12/18/12 10:42) -----</a:t>
            </a:r>
          </a:p>
          <a:p>
            <a:r>
              <a:rPr lang="en-US"/>
              <a:t>emphasize contributions</a:t>
            </a:r>
          </a:p>
          <a:p>
            <a:endParaRPr lang="en-US"/>
          </a:p>
          <a:p>
            <a:r>
              <a:rPr lang="en-US"/>
              <a:t>extract results to be aaa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28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the off and putting the smartphone into standby mode, rather than meaning shutting down the phone</a:t>
            </a:r>
          </a:p>
          <a:p>
            <a:pPr marL="0" indent="0">
              <a:buNone/>
            </a:pPr>
            <a:r>
              <a:rPr lang="en-US" baseline="0" dirty="0" smtClean="0"/>
              <a:t>I’m not sure whether any of you have ever counted how many time you switch the screen on and off,</a:t>
            </a:r>
          </a:p>
          <a:p>
            <a:pPr marL="0" indent="0">
              <a:buNone/>
            </a:pPr>
            <a:r>
              <a:rPr lang="en-US" baseline="0" dirty="0" smtClean="0"/>
              <a:t>We observe that</a:t>
            </a:r>
          </a:p>
          <a:p>
            <a:pPr marL="0" indent="0">
              <a:buNone/>
            </a:pPr>
            <a:r>
              <a:rPr lang="en-US" baseline="0" dirty="0" smtClean="0"/>
              <a:t>For some users, this number reaches up to hundreds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 only data? Fair comparisons?</a:t>
            </a:r>
          </a:p>
          <a:p>
            <a:endParaRPr lang="en-US" dirty="0" smtClean="0"/>
          </a:p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Take about what 3GTest app is like (client-server communication)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Cross-platform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Deployment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71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79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102</a:t>
            </a:fld>
            <a:endParaRPr 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scattered.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8C48A-EFAD-2A49-BB19-14BE4DAE3960}" type="datetime1">
              <a:rPr lang="en-US" smtClean="0"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91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4D2-F7BC-6745-864F-E6C48859F6FE}" type="datetime1">
              <a:rPr lang="en-US" smtClean="0"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98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5C46-378A-2A41-A0F7-9DE015836FF1}" type="datetime1">
              <a:rPr lang="en-US" smtClean="0"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0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83B-5764-3F41-A4EC-70F702043472}" type="datetime1">
              <a:rPr lang="en-US" smtClean="0"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2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53D48-4C54-694C-8BB3-2EA8D30DDB54}" type="datetime1">
              <a:rPr lang="en-US" smtClean="0"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2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17F9-F1F5-E343-A7E8-76F729F47219}" type="datetime1">
              <a:rPr lang="en-US" smtClean="0"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3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9CBE-1D62-8A41-A382-22F6B1A5EE00}" type="datetime1">
              <a:rPr lang="en-US" smtClean="0"/>
              <a:t>12/18/12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3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1B7F-396F-C245-9E72-4E1C882A475B}" type="datetime1">
              <a:rPr lang="en-US" smtClean="0"/>
              <a:t>12/18/12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7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A5ED-04F6-EA40-9CC5-B3DA0938B52D}" type="datetime1">
              <a:rPr lang="en-US" smtClean="0"/>
              <a:t>12/18/12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4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ACA0D-B5B0-AB43-9BAC-272796776A99}" type="datetime1">
              <a:rPr lang="en-US" smtClean="0"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6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98D0-D671-3142-9FF0-0D09A627AAD3}" type="datetime1">
              <a:rPr lang="en-US" smtClean="0"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20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7AF5C-7621-484B-BD76-4071EFB1C844}" type="datetime1">
              <a:rPr lang="en-US" smtClean="0"/>
              <a:t>12/18/12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9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0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3.png"/><Relationship Id="rId6" Type="http://schemas.openxmlformats.org/officeDocument/2006/relationships/image" Target="../media/image74.jpeg"/><Relationship Id="rId7" Type="http://schemas.openxmlformats.org/officeDocument/2006/relationships/image" Target="../media/image75.png"/><Relationship Id="rId8" Type="http://schemas.openxmlformats.org/officeDocument/2006/relationships/image" Target="../media/image9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chart" Target="../charts/char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chart" Target="../charts/char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chart" Target="../charts/chart8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chart" Target="../charts/char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hart" Target="../charts/char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chart" Target="../charts/char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5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1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6273" y="1293094"/>
            <a:ext cx="8832272" cy="2690087"/>
          </a:xfrm>
        </p:spPr>
        <p:txBody>
          <a:bodyPr>
            <a:normAutofit/>
          </a:bodyPr>
          <a:lstStyle/>
          <a:p>
            <a:r>
              <a:rPr lang="en-US" sz="4000" dirty="0"/>
              <a:t>Performance and Power Characterization of 3G/4G Networks and Optimizations of Mobile </a:t>
            </a:r>
            <a:r>
              <a:rPr lang="en-US" sz="4000" dirty="0" smtClean="0"/>
              <a:t>Applications</a:t>
            </a:r>
            <a:endParaRPr lang="en-US" sz="40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07793" y="6065560"/>
            <a:ext cx="22121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December 18, 2012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600" y="4108824"/>
            <a:ext cx="6400800" cy="152997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Candidate: Junxian Huang</a:t>
            </a:r>
          </a:p>
          <a:p>
            <a:r>
              <a:rPr lang="en-US" sz="2800" b="1" dirty="0" smtClean="0"/>
              <a:t>Advisor: Z. Morley Mao</a:t>
            </a:r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Insights from 3GTest results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255833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low (at that time)</a:t>
            </a:r>
          </a:p>
          <a:p>
            <a:pPr lvl="1"/>
            <a:r>
              <a:rPr lang="en-US" dirty="0" smtClean="0"/>
              <a:t>&lt; 1Mbps</a:t>
            </a:r>
          </a:p>
          <a:p>
            <a:r>
              <a:rPr lang="en-US" dirty="0" smtClean="0"/>
              <a:t>Local 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4147" y="44597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76321" y="446197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4237" y="414441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9603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1622" y="414328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860770" y="4610680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574976" y="3507545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3064" y="3507545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499" y="3507545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25985" y="3507545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868" y="5676631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2847" y="6024027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47834" y="4843982"/>
            <a:ext cx="0" cy="1099619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9433" y="2012406"/>
            <a:ext cx="0" cy="4246373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047" y="3507545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74977" y="3507545"/>
            <a:ext cx="447999" cy="186809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97726" y="1810742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188968" y="2894574"/>
            <a:ext cx="0" cy="1564457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34142" y="2743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96756" y="2479075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42499" y="2894574"/>
            <a:ext cx="654257" cy="61297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42373" y="2012406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44699" y="2843403"/>
            <a:ext cx="481286" cy="664142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/>
              <a:t>(Phase 2) </a:t>
            </a:r>
            <a:r>
              <a:rPr lang="en-US" dirty="0"/>
              <a:t>Since 2011,  we study the network performance of LTE 4G </a:t>
            </a:r>
            <a:r>
              <a:rPr lang="en-US" dirty="0" smtClean="0"/>
              <a:t>networks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MobiSys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1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07336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2274307"/>
            <a:ext cx="8229600" cy="282073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Traffic pattern has significant impact on resource consumption</a:t>
            </a:r>
          </a:p>
          <a:p>
            <a:pPr lvl="2"/>
            <a:r>
              <a:rPr lang="en-US" altLang="zh-CN" sz="3100" b="1" dirty="0">
                <a:solidFill>
                  <a:srgbClr val="FF0000"/>
                </a:solidFill>
              </a:rPr>
              <a:t>1.95%</a:t>
            </a:r>
            <a:r>
              <a:rPr lang="en-US" altLang="zh-CN" sz="3100" b="1" dirty="0"/>
              <a:t> packets + </a:t>
            </a:r>
            <a:r>
              <a:rPr lang="en-US" altLang="zh-CN" sz="3100" b="1" dirty="0">
                <a:solidFill>
                  <a:srgbClr val="FF0000"/>
                </a:solidFill>
              </a:rPr>
              <a:t>5%</a:t>
            </a:r>
            <a:r>
              <a:rPr lang="en-US" altLang="zh-CN" sz="3100" b="1" dirty="0"/>
              <a:t> energy </a:t>
            </a:r>
            <a:r>
              <a:rPr lang="en-US" altLang="zh-CN" sz="3100" b="1" dirty="0" smtClean="0"/>
              <a:t>(</a:t>
            </a:r>
            <a:r>
              <a:rPr lang="en-US" sz="32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3100" b="1" dirty="0" smtClean="0"/>
              <a:t>)</a:t>
            </a:r>
            <a:endParaRPr lang="en-US" altLang="zh-CN" sz="3100" b="1" dirty="0"/>
          </a:p>
          <a:p>
            <a:pPr lvl="2"/>
            <a:r>
              <a:rPr lang="en-US" altLang="zh-CN" sz="31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3100" b="1" dirty="0" smtClean="0"/>
              <a:t> packets +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3100" b="1" dirty="0" smtClean="0"/>
              <a:t> energy (</a:t>
            </a:r>
            <a:r>
              <a:rPr lang="en-US" sz="32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31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3100" b="1" dirty="0" smtClean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229601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2004</a:t>
            </a:r>
          </a:p>
          <a:p>
            <a:pPr lvl="2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6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9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8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3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08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4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3) </a:t>
            </a:r>
            <a:r>
              <a:rPr lang="en-US" dirty="0">
                <a:solidFill>
                  <a:srgbClr val="000000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000000"/>
                </a:solidFill>
              </a:rPr>
              <a:t>cellular networks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9" y="1245810"/>
            <a:ext cx="8145231" cy="528953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7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application performance and energy efficiency is key to user experience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820" y="5101316"/>
            <a:ext cx="944517" cy="9445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14" y="2925501"/>
            <a:ext cx="921803" cy="1009976"/>
          </a:xfrm>
          <a:prstGeom prst="rect">
            <a:avLst/>
          </a:prstGeom>
        </p:spPr>
      </p:pic>
      <p:sp>
        <p:nvSpPr>
          <p:cNvPr id="7" name="Cloud 6"/>
          <p:cNvSpPr/>
          <p:nvPr/>
        </p:nvSpPr>
        <p:spPr>
          <a:xfrm>
            <a:off x="4354538" y="2307893"/>
            <a:ext cx="1893591" cy="61760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AT&amp;T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719" y="3832202"/>
            <a:ext cx="1238984" cy="825989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6668" y="2268954"/>
            <a:ext cx="798991" cy="89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loud 10"/>
          <p:cNvSpPr/>
          <p:nvPr/>
        </p:nvSpPr>
        <p:spPr>
          <a:xfrm>
            <a:off x="4354538" y="3299010"/>
            <a:ext cx="1893591" cy="617608"/>
          </a:xfrm>
          <a:prstGeom prst="clou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T-Mobile</a:t>
            </a:r>
            <a:endParaRPr lang="en-US" sz="1600" dirty="0"/>
          </a:p>
        </p:txBody>
      </p:sp>
      <p:sp>
        <p:nvSpPr>
          <p:cNvPr id="12" name="Cloud 11"/>
          <p:cNvSpPr/>
          <p:nvPr/>
        </p:nvSpPr>
        <p:spPr>
          <a:xfrm>
            <a:off x="4354538" y="4349387"/>
            <a:ext cx="1893591" cy="617608"/>
          </a:xfrm>
          <a:prstGeom prst="clou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Verizon</a:t>
            </a:r>
            <a:endParaRPr lang="en-US" sz="160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195816" y="2716163"/>
            <a:ext cx="868074" cy="714328"/>
          </a:xfrm>
          <a:prstGeom prst="line">
            <a:avLst/>
          </a:prstGeom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3"/>
          </p:cNvCxnSpPr>
          <p:nvPr/>
        </p:nvCxnSpPr>
        <p:spPr>
          <a:xfrm>
            <a:off x="1195817" y="3430489"/>
            <a:ext cx="868071" cy="918898"/>
          </a:xfrm>
          <a:prstGeom prst="line">
            <a:avLst/>
          </a:prstGeom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943" y="2063247"/>
            <a:ext cx="647856" cy="6529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703" y="2989798"/>
            <a:ext cx="945679" cy="94567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2413094" y="2511401"/>
            <a:ext cx="630849" cy="204763"/>
          </a:xfrm>
          <a:prstGeom prst="line">
            <a:avLst/>
          </a:prstGeom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H="1">
            <a:off x="2371355" y="2757902"/>
            <a:ext cx="714327" cy="630850"/>
          </a:xfrm>
          <a:prstGeom prst="line">
            <a:avLst/>
          </a:prstGeom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8039" y="4216519"/>
            <a:ext cx="883343" cy="88334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2413096" y="4216519"/>
            <a:ext cx="630848" cy="441671"/>
          </a:xfrm>
          <a:prstGeom prst="line">
            <a:avLst/>
          </a:prstGeom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1" idx="3"/>
          </p:cNvCxnSpPr>
          <p:nvPr/>
        </p:nvCxnSpPr>
        <p:spPr>
          <a:xfrm>
            <a:off x="3691799" y="2389706"/>
            <a:ext cx="662739" cy="326457"/>
          </a:xfrm>
          <a:prstGeom prst="line">
            <a:avLst/>
          </a:prstGeom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1" idx="3"/>
          </p:cNvCxnSpPr>
          <p:nvPr/>
        </p:nvCxnSpPr>
        <p:spPr>
          <a:xfrm>
            <a:off x="3691799" y="2389706"/>
            <a:ext cx="662739" cy="1224748"/>
          </a:xfrm>
          <a:prstGeom prst="line">
            <a:avLst/>
          </a:prstGeom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1" idx="3"/>
          </p:cNvCxnSpPr>
          <p:nvPr/>
        </p:nvCxnSpPr>
        <p:spPr>
          <a:xfrm>
            <a:off x="3691799" y="2389706"/>
            <a:ext cx="662739" cy="2268485"/>
          </a:xfrm>
          <a:prstGeom prst="line">
            <a:avLst/>
          </a:prstGeom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6917" y="2037848"/>
            <a:ext cx="1311259" cy="96416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9101" y="4468725"/>
            <a:ext cx="1047832" cy="49827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9617" y="3299010"/>
            <a:ext cx="1057315" cy="443629"/>
          </a:xfrm>
          <a:prstGeom prst="rect">
            <a:avLst/>
          </a:prstGeom>
        </p:spPr>
      </p:pic>
      <p:cxnSp>
        <p:nvCxnSpPr>
          <p:cNvPr id="51" name="Straight Connector 50"/>
          <p:cNvCxnSpPr>
            <a:endCxn id="48" idx="1"/>
          </p:cNvCxnSpPr>
          <p:nvPr/>
        </p:nvCxnSpPr>
        <p:spPr>
          <a:xfrm>
            <a:off x="6248128" y="2511401"/>
            <a:ext cx="628789" cy="8528"/>
          </a:xfrm>
          <a:prstGeom prst="line">
            <a:avLst/>
          </a:prstGeom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6087196" y="2672332"/>
            <a:ext cx="1103053" cy="781189"/>
          </a:xfrm>
          <a:prstGeom prst="line">
            <a:avLst/>
          </a:prstGeom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 flipH="1">
            <a:off x="5569592" y="3198466"/>
            <a:ext cx="2138262" cy="781188"/>
          </a:xfrm>
          <a:prstGeom prst="line">
            <a:avLst/>
          </a:prstGeom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8367" y="5125737"/>
            <a:ext cx="920095" cy="92009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3525" y="5149338"/>
            <a:ext cx="847651" cy="84765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4991" y="5137127"/>
            <a:ext cx="981820" cy="9087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2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9" y="1245810"/>
            <a:ext cx="8145231" cy="5289533"/>
          </a:xfrm>
        </p:spPr>
      </p:pic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3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9" y="1245810"/>
            <a:ext cx="8145231" cy="5289533"/>
          </a:xfrm>
        </p:spPr>
      </p:pic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4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9" y="1245810"/>
            <a:ext cx="8145231" cy="5289533"/>
          </a:xfrm>
        </p:spPr>
      </p:pic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94565">
            <a:off x="3456961" y="1899416"/>
            <a:ext cx="3760236" cy="14554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 a packet</a:t>
            </a:r>
          </a:p>
          <a:p>
            <a:pPr algn="ctr"/>
            <a:r>
              <a:rPr lang="en-US" sz="2400" b="1" dirty="0" smtClean="0"/>
              <a:t>Promote to </a:t>
            </a:r>
            <a:r>
              <a:rPr lang="en-US" b="1" dirty="0" smtClean="0"/>
              <a:t>RRC_CONNECTED</a:t>
            </a:r>
            <a:endParaRPr lang="en-US" sz="24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0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9" y="1245810"/>
            <a:ext cx="8145231" cy="5289533"/>
          </a:xfrm>
        </p:spPr>
      </p:pic>
      <p:sp>
        <p:nvSpPr>
          <p:cNvPr id="9" name="Rounded Rectangle 8"/>
          <p:cNvSpPr/>
          <p:nvPr/>
        </p:nvSpPr>
        <p:spPr>
          <a:xfrm>
            <a:off x="4534071" y="4461104"/>
            <a:ext cx="3157878" cy="115704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607369" y="2539868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798991" y="309157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1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417659"/>
              </p:ext>
            </p:extLst>
          </p:nvPr>
        </p:nvGraphicFramePr>
        <p:xfrm>
          <a:off x="75599" y="2963169"/>
          <a:ext cx="8977680" cy="1940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7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state transitions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1" y="1202127"/>
            <a:ext cx="7858717" cy="4525963"/>
          </a:xfrm>
        </p:spPr>
      </p:pic>
      <p:sp>
        <p:nvSpPr>
          <p:cNvPr id="3" name="TextBox 2"/>
          <p:cNvSpPr txBox="1"/>
          <p:nvPr/>
        </p:nvSpPr>
        <p:spPr>
          <a:xfrm>
            <a:off x="1346329" y="5754240"/>
            <a:ext cx="6627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The data points are sampled and DRX in RRC_CONNECTED tail </a:t>
            </a:r>
          </a:p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is not obvious due to the low sampling rate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9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1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39862" y="4719531"/>
            <a:ext cx="6592448" cy="134336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04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problems for smartphone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24741" y="1773204"/>
            <a:ext cx="6637811" cy="111044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3200" dirty="0" smtClean="0"/>
              <a:t>Applications loading slow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1224741" y="4314385"/>
            <a:ext cx="6637811" cy="111044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3200" dirty="0" smtClean="0"/>
              <a:t>Battery draining fast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5700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387790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9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47165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0328" y="2887580"/>
            <a:ext cx="7511197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3200" b="1" dirty="0" smtClean="0"/>
              <a:t>Small data transfer, LTE wastes energy</a:t>
            </a:r>
          </a:p>
          <a:p>
            <a:pPr algn="ctr"/>
            <a:r>
              <a:rPr lang="en-US" altLang="zh-CN" sz="3200" b="1" dirty="0" smtClean="0"/>
              <a:t>Large data transfer, LTE is energy efficient</a:t>
            </a:r>
          </a:p>
          <a:p>
            <a:pPr algn="ctr"/>
            <a:endParaRPr lang="en-US" altLang="zh-CN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145916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7475" y="6335400"/>
            <a:ext cx="716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260524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9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145916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7475" y="6335400"/>
            <a:ext cx="716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260524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1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4) </a:t>
            </a:r>
            <a:r>
              <a:rPr lang="en-US" dirty="0">
                <a:solidFill>
                  <a:srgbClr val="000000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000000"/>
                </a:solidFill>
              </a:rPr>
              <a:t>efficiency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10]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29" y="4319412"/>
            <a:ext cx="750339" cy="1238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22238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65882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Smartphone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445265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Local DNS server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66495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Web server</a:t>
            </a:r>
            <a:endParaRPr lang="en-US" b="1" dirty="0">
              <a:solidFill>
                <a:srgbClr val="66006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383278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653974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653577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831053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121993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258334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258334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514661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377367" y="5514661"/>
            <a:ext cx="1999061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108887" y="1548624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298991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95066" y="5226446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156699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156699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2968438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832840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756668" y="4086091"/>
            <a:ext cx="2094463" cy="552130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6095066" y="3120839"/>
            <a:ext cx="1583086" cy="854774"/>
          </a:xfrm>
          <a:prstGeom prst="wedgeRoundRectCallout">
            <a:avLst>
              <a:gd name="adj1" fmla="val 78449"/>
              <a:gd name="adj2" fmla="val 1560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833633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27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pic>
        <p:nvPicPr>
          <p:cNvPr id="4" name="Content Placeholder 3" descr="url10.eps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686743" y="1832999"/>
            <a:ext cx="7335589" cy="4034292"/>
          </a:xfrm>
        </p:spPr>
      </p:pic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868490" y="2723052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6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1934341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5890474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278110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278110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423736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539887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131883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1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application</a:t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8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24741" y="1773204"/>
            <a:ext cx="6637811" cy="111044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3200" dirty="0" smtClean="0"/>
              <a:t>Applications loading slow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1224741" y="4314385"/>
            <a:ext cx="6637811" cy="111044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3200" dirty="0" smtClean="0"/>
              <a:t>Battery draining fast</a:t>
            </a:r>
            <a:endParaRPr lang="en-US" sz="32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1748118" y="2883647"/>
            <a:ext cx="5607423" cy="1060825"/>
          </a:xfrm>
          <a:prstGeom prst="wedgeRoundRectCallout">
            <a:avLst>
              <a:gd name="adj1" fmla="val -19106"/>
              <a:gd name="adj2" fmla="val -7770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800" dirty="0"/>
              <a:t>Network performance not straightforward to quantify</a:t>
            </a:r>
          </a:p>
        </p:txBody>
      </p:sp>
    </p:spTree>
    <p:extLst>
      <p:ext uri="{BB962C8B-B14F-4D97-AF65-F5344CB8AC3E}">
        <p14:creationId xmlns:p14="http://schemas.microsoft.com/office/powerpoint/2010/main" val="409997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3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(Task 2) Optimize mobile application design to improve the energy </a:t>
            </a:r>
            <a:r>
              <a:rPr lang="en-US" dirty="0" smtClean="0"/>
              <a:t>efficiency</a:t>
            </a:r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0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Optimize screen-off traffic to reduce UE energy </a:t>
            </a:r>
            <a:r>
              <a:rPr lang="en-US" dirty="0" smtClean="0"/>
              <a:t>consumption [IMC 12]</a:t>
            </a:r>
          </a:p>
          <a:p>
            <a:r>
              <a:rPr lang="en-US" dirty="0">
                <a:solidFill>
                  <a:srgbClr val="7F7F7F"/>
                </a:solidFill>
              </a:rPr>
              <a:t>(Phase 2) Predict traffic pattern based on recent history </a:t>
            </a:r>
            <a:r>
              <a:rPr lang="en-US" dirty="0" smtClean="0">
                <a:solidFill>
                  <a:srgbClr val="7F7F7F"/>
                </a:solidFill>
              </a:rPr>
              <a:t>and </a:t>
            </a:r>
            <a:r>
              <a:rPr lang="en-US" dirty="0">
                <a:solidFill>
                  <a:srgbClr val="7F7F7F"/>
                </a:solidFill>
              </a:rPr>
              <a:t>make intelligent decisions on releasing resources earlier to save UE energy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3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device</a:t>
            </a:r>
          </a:p>
          <a:p>
            <a:r>
              <a:rPr lang="en-US" dirty="0" smtClean="0"/>
              <a:t>Battery is scarce resource for smartphones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device</a:t>
            </a:r>
          </a:p>
          <a:p>
            <a:r>
              <a:rPr lang="en-US" dirty="0" smtClean="0"/>
              <a:t>Battery is scarce resource for smartphones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5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31239688"/>
              </p:ext>
            </p:extLst>
          </p:nvPr>
        </p:nvGraphicFramePr>
        <p:xfrm>
          <a:off x="1328962" y="1417638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44373" y="5750182"/>
            <a:ext cx="5228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accidentally terminating screen status logger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215235"/>
            <a:ext cx="43688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1733344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298318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9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831247990"/>
              </p:ext>
            </p:extLst>
          </p:nvPr>
        </p:nvGraphicFramePr>
        <p:xfrm>
          <a:off x="1328962" y="1417638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44373" y="5750182"/>
            <a:ext cx="5488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Unknown group: 9.02% of all packets, due to users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accidentally terminating screen status logger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215235"/>
            <a:ext cx="43688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1733344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6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1" y="1263012"/>
            <a:ext cx="8373880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dirty="0" smtClean="0"/>
              <a:t>less</a:t>
            </a:r>
            <a:r>
              <a:rPr lang="en-US" dirty="0" smtClean="0"/>
              <a:t> packets/payload, but </a:t>
            </a:r>
            <a:r>
              <a:rPr lang="en-US" b="1" dirty="0" smtClean="0"/>
              <a:t>more</a:t>
            </a:r>
            <a:r>
              <a:rPr lang="en-US" dirty="0" smtClean="0"/>
              <a:t> bursts which are </a:t>
            </a:r>
            <a:r>
              <a:rPr lang="en-US" b="1" dirty="0" smtClean="0"/>
              <a:t>smaller</a:t>
            </a:r>
            <a:r>
              <a:rPr lang="en-US" dirty="0" smtClean="0"/>
              <a:t> and </a:t>
            </a:r>
            <a:r>
              <a:rPr lang="en-US" b="1" dirty="0" smtClean="0"/>
              <a:t>shorter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71689172"/>
              </p:ext>
            </p:extLst>
          </p:nvPr>
        </p:nvGraphicFramePr>
        <p:xfrm>
          <a:off x="1169308" y="2484303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226" y="4135106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66544999"/>
              </p:ext>
            </p:extLst>
          </p:nvPr>
        </p:nvGraphicFramePr>
        <p:xfrm>
          <a:off x="279101" y="2554087"/>
          <a:ext cx="3656203" cy="3754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658341224"/>
              </p:ext>
            </p:extLst>
          </p:nvPr>
        </p:nvGraphicFramePr>
        <p:xfrm>
          <a:off x="3935304" y="2330778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1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24741" y="1773204"/>
            <a:ext cx="6637811" cy="111044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3200" dirty="0" smtClean="0"/>
              <a:t>Applications loading slow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1224741" y="4314385"/>
            <a:ext cx="6637811" cy="1110443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3200" dirty="0" smtClean="0"/>
              <a:t>Battery draining fast</a:t>
            </a:r>
            <a:endParaRPr lang="en-US" sz="32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1748118" y="5427818"/>
            <a:ext cx="5607423" cy="1060825"/>
          </a:xfrm>
          <a:prstGeom prst="wedgeRoundRectCallout">
            <a:avLst>
              <a:gd name="adj1" fmla="val -19106"/>
              <a:gd name="adj2" fmla="val -7770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lang="en-US" sz="2800" dirty="0"/>
              <a:t>Impact of cellular networks on device energy is not clear</a:t>
            </a:r>
          </a:p>
        </p:txBody>
      </p:sp>
    </p:spTree>
    <p:extLst>
      <p:ext uri="{BB962C8B-B14F-4D97-AF65-F5344CB8AC3E}">
        <p14:creationId xmlns:p14="http://schemas.microsoft.com/office/powerpoint/2010/main" val="409997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8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121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59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29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113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9625" y="365872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2326777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15439" y="3816547"/>
            <a:ext cx="1479228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569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84092" y="3955134"/>
            <a:ext cx="527237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041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5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3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7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1) Optimize screen-off traffic to reduce UE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</a:p>
          <a:p>
            <a:r>
              <a:rPr lang="en-US" dirty="0"/>
              <a:t>(Phase 2) Predict traffic pattern based on recent history </a:t>
            </a:r>
            <a:r>
              <a:rPr lang="en-US" dirty="0" smtClean="0"/>
              <a:t>and </a:t>
            </a:r>
            <a:r>
              <a:rPr lang="en-US" dirty="0"/>
              <a:t>make intelligent decisions on releasing resources earlier to save UE </a:t>
            </a:r>
            <a:r>
              <a:rPr lang="en-US" dirty="0" smtClean="0"/>
              <a:t>energy [In submission to </a:t>
            </a:r>
            <a:r>
              <a:rPr lang="en-US" dirty="0" err="1" smtClean="0"/>
              <a:t>EuroSys</a:t>
            </a:r>
            <a:r>
              <a:rPr lang="en-US" dirty="0" smtClean="0"/>
              <a:t> 13]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9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5" b="-1078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</a:t>
            </a:r>
            <a:r>
              <a:rPr lang="en-US" dirty="0" smtClean="0"/>
              <a:t>selection – TCP flags</a:t>
            </a:r>
            <a:endParaRPr lang="en-US" dirty="0"/>
          </a:p>
        </p:txBody>
      </p:sp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3" r="-214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Prediction accuracy 85.88% for all applications’ mixed traffic</a:t>
            </a:r>
          </a:p>
          <a:p>
            <a:r>
              <a:rPr lang="en-US" dirty="0" smtClean="0"/>
              <a:t>Achieves </a:t>
            </a:r>
            <a:r>
              <a:rPr lang="en-US" dirty="0"/>
              <a:t>radio energy saving by 59.07%, at the cost of 91.01% additional signaling overhead in LTE </a:t>
            </a:r>
            <a:r>
              <a:rPr lang="en-US" dirty="0" smtClean="0"/>
              <a:t>networks</a:t>
            </a:r>
            <a:r>
              <a:rPr lang="en-US" dirty="0"/>
              <a:t>, </a:t>
            </a:r>
            <a:r>
              <a:rPr lang="en-US" dirty="0" smtClean="0"/>
              <a:t>outperforming </a:t>
            </a:r>
            <a:r>
              <a:rPr lang="en-US" dirty="0"/>
              <a:t>previous </a:t>
            </a:r>
            <a:r>
              <a:rPr lang="en-US" dirty="0" smtClean="0"/>
              <a:t>proposals</a:t>
            </a:r>
            <a:endParaRPr lang="en-US" dirty="0"/>
          </a:p>
          <a:p>
            <a:r>
              <a:rPr lang="en-US" dirty="0" smtClean="0"/>
              <a:t>Real implementation on Android and evaluation is future work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4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/>
              <a:t>(Task 3) Optimize mobile application design to improve the network </a:t>
            </a:r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Deadline </a:t>
            </a:r>
            <a:r>
              <a:rPr lang="en-US" dirty="0" smtClean="0"/>
              <a:t>Feb 1,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</a:t>
            </a:r>
            <a:r>
              <a:rPr lang="en-US" dirty="0" smtClean="0"/>
              <a:t>Devise </a:t>
            </a:r>
            <a:r>
              <a:rPr lang="en-US" dirty="0"/>
              <a:t>methods to estimate and predict available </a:t>
            </a:r>
            <a:r>
              <a:rPr lang="en-US" dirty="0" smtClean="0"/>
              <a:t>bandwidth, and study </a:t>
            </a:r>
            <a:r>
              <a:rPr lang="en-US" dirty="0"/>
              <a:t>the network efficiency of existing mobile </a:t>
            </a:r>
            <a:r>
              <a:rPr lang="en-US" dirty="0" smtClean="0"/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0236"/>
            <a:ext cx="9144000" cy="5146114"/>
          </a:xfrm>
        </p:spPr>
        <p:txBody>
          <a:bodyPr/>
          <a:lstStyle/>
          <a:p>
            <a:r>
              <a:rPr lang="en-US" dirty="0" smtClean="0"/>
              <a:t>How can we make smartphone applications </a:t>
            </a:r>
            <a:r>
              <a:rPr lang="en-US" b="1" dirty="0" smtClean="0">
                <a:solidFill>
                  <a:srgbClr val="0000FF"/>
                </a:solidFill>
              </a:rPr>
              <a:t>faster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00FF"/>
                </a:solidFill>
              </a:rPr>
              <a:t>energy efficient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To make them faster, we need to</a:t>
            </a:r>
          </a:p>
          <a:p>
            <a:pPr lvl="2"/>
            <a:r>
              <a:rPr lang="en-US" dirty="0" smtClean="0"/>
              <a:t>identify the bottleneck of application performance</a:t>
            </a:r>
          </a:p>
          <a:p>
            <a:pPr lvl="3"/>
            <a:r>
              <a:rPr lang="en-US" dirty="0" smtClean="0"/>
              <a:t>Quantify cellular network performance is one important step</a:t>
            </a:r>
          </a:p>
          <a:p>
            <a:pPr lvl="2"/>
            <a:r>
              <a:rPr lang="en-US" dirty="0" smtClean="0"/>
              <a:t>Optimize applications to make the network better utilized</a:t>
            </a:r>
          </a:p>
          <a:p>
            <a:pPr lvl="1"/>
            <a:r>
              <a:rPr lang="en-US" dirty="0" smtClean="0"/>
              <a:t>To make them more energy efficient, we need to</a:t>
            </a:r>
          </a:p>
          <a:p>
            <a:pPr lvl="2"/>
            <a:r>
              <a:rPr lang="en-US" dirty="0" smtClean="0"/>
              <a:t>Understand the impact of cellular networks on device energy consumption</a:t>
            </a:r>
          </a:p>
          <a:p>
            <a:pPr lvl="2"/>
            <a:r>
              <a:rPr lang="en-US" dirty="0" smtClean="0"/>
              <a:t>Optimize applications to improve energy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5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in cellular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Packet train based algorithm to estimate bandwidth with server/network side traces</a:t>
            </a:r>
          </a:p>
          <a:p>
            <a:r>
              <a:rPr lang="en-US" dirty="0" smtClean="0"/>
              <a:t>Initial observations</a:t>
            </a:r>
          </a:p>
          <a:p>
            <a:pPr lvl="1"/>
            <a:r>
              <a:rPr lang="en-US" dirty="0" smtClean="0"/>
              <a:t>Available bandwidth changes frequently in the order of seconds</a:t>
            </a:r>
          </a:p>
          <a:p>
            <a:pPr lvl="1"/>
            <a:r>
              <a:rPr lang="en-US" dirty="0" smtClean="0"/>
              <a:t>Using a larger time window reduces the throughput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8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explore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available bandwidth predictable?</a:t>
            </a:r>
          </a:p>
          <a:p>
            <a:pPr lvl="1"/>
            <a:r>
              <a:rPr lang="en-US" dirty="0" smtClean="0"/>
              <a:t>Based on history samples</a:t>
            </a:r>
          </a:p>
          <a:p>
            <a:pPr lvl="1"/>
            <a:r>
              <a:rPr lang="en-US" dirty="0" smtClean="0"/>
              <a:t>Considering signal strength in addition</a:t>
            </a:r>
          </a:p>
          <a:p>
            <a:pPr lvl="1"/>
            <a:r>
              <a:rPr lang="en-US" dirty="0" smtClean="0"/>
              <a:t>Which time windows results in highest predictability?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</a:t>
            </a:r>
            <a:r>
              <a:rPr lang="en-US" dirty="0"/>
              <a:t>efficiency of existing mobile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</a:p>
          <a:p>
            <a:pPr lvl="1"/>
            <a:r>
              <a:rPr lang="en-US" dirty="0" smtClean="0"/>
              <a:t>Packet traces collected in AT&amp;T’s LTE network for 10 days, 500GB in total consisting ~ 200,000 users</a:t>
            </a:r>
          </a:p>
          <a:p>
            <a:r>
              <a:rPr lang="en-US" dirty="0" smtClean="0"/>
              <a:t>Characterize network efficiency of different applications and different users</a:t>
            </a:r>
          </a:p>
          <a:p>
            <a:r>
              <a:rPr lang="en-US" dirty="0" smtClean="0"/>
              <a:t>Identify suboptimal application design which results in low network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8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(Phase 1) Study the network efficiency of existing mobile applications and devise methods to estimate and predict available </a:t>
            </a:r>
            <a:r>
              <a:rPr lang="en-US" dirty="0" smtClean="0">
                <a:solidFill>
                  <a:srgbClr val="7F7F7F"/>
                </a:solidFill>
              </a:rPr>
              <a:t>bandwidth</a:t>
            </a:r>
          </a:p>
          <a:p>
            <a:r>
              <a:rPr lang="en-US" dirty="0"/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9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Improving TCP/HTTP for cellular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any inefficiencies incurred by the design of TCP/HTTP?</a:t>
            </a:r>
          </a:p>
          <a:p>
            <a:r>
              <a:rPr lang="en-US" dirty="0" smtClean="0"/>
              <a:t>If available bandwidth is predictable, how does TCP/HTTP benefit from it?</a:t>
            </a:r>
          </a:p>
          <a:p>
            <a:r>
              <a:rPr lang="en-US" dirty="0" smtClean="0"/>
              <a:t>If not, how to make TCP/HTTP adjust to fast-changing available bandwidth to make better use of the network capacity?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2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 fontScale="90000"/>
          </a:bodyPr>
          <a:lstStyle/>
          <a:p>
            <a: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  <a:t>Thank you! </a:t>
            </a:r>
            <a:b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  <a:t>&amp;&amp; </a:t>
            </a:r>
            <a:b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  <a:t>Happy </a:t>
            </a:r>
            <a: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  <a:t>Holidays!</a:t>
            </a:r>
            <a:endParaRPr lang="en-US" sz="6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0100"/>
            <a:ext cx="3606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 fontScale="92500" lnSpcReduction="20000"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561" r="-14561"/>
          <a:stretch>
            <a:fillRect/>
          </a:stretch>
        </p:blipFill>
        <p:spPr>
          <a:xfrm>
            <a:off x="-88872" y="1314822"/>
            <a:ext cx="9535855" cy="5244353"/>
          </a:xfrm>
        </p:spPr>
      </p:pic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14561" r="-14561"/>
          <a:stretch>
            <a:fillRect/>
          </a:stretch>
        </p:blipFill>
        <p:spPr>
          <a:xfrm>
            <a:off x="-88872" y="1314822"/>
            <a:ext cx="9535855" cy="5244353"/>
          </a:xfrm>
        </p:spPr>
      </p:pic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(Task 1) Understand </a:t>
            </a:r>
            <a:r>
              <a:rPr lang="en-US" dirty="0"/>
              <a:t>the network performance and power characteristics of </a:t>
            </a:r>
            <a:r>
              <a:rPr lang="en-US" dirty="0" smtClean="0"/>
              <a:t>cellular </a:t>
            </a:r>
            <a:r>
              <a:rPr lang="en-US" dirty="0"/>
              <a:t>networks and mobile </a:t>
            </a:r>
            <a:r>
              <a:rPr lang="en-US" dirty="0" smtClean="0"/>
              <a:t>applications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2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t="-496" b="-496"/>
          <a:stretch>
            <a:fillRect/>
          </a:stretch>
        </p:blipFill>
        <p:spPr>
          <a:xfrm>
            <a:off x="608601" y="1550796"/>
            <a:ext cx="7615754" cy="4188372"/>
          </a:xfrm>
        </p:spPr>
      </p:pic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pic>
        <p:nvPicPr>
          <p:cNvPr id="4" name="Content Placeholder 3" descr="web_js.eps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647256" y="1611491"/>
            <a:ext cx="7427462" cy="4084818"/>
          </a:xfrm>
        </p:spPr>
      </p:pic>
      <p:sp>
        <p:nvSpPr>
          <p:cNvPr id="9" name="Rounded Rectangular Callout 8"/>
          <p:cNvSpPr/>
          <p:nvPr/>
        </p:nvSpPr>
        <p:spPr>
          <a:xfrm>
            <a:off x="4576736" y="1712243"/>
            <a:ext cx="1853397" cy="656232"/>
          </a:xfrm>
          <a:prstGeom prst="wedgeRoundRectCallout">
            <a:avLst>
              <a:gd name="adj1" fmla="val -134439"/>
              <a:gd name="adj2" fmla="val 1283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576736" y="1700032"/>
            <a:ext cx="1853397" cy="656232"/>
          </a:xfrm>
          <a:prstGeom prst="wedgeRoundRectCallout">
            <a:avLst>
              <a:gd name="adj1" fmla="val 113314"/>
              <a:gd name="adj2" fmla="val 39242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66715" y="2527675"/>
            <a:ext cx="3578222" cy="2149139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/>
              <a:t>(Phase 1) </a:t>
            </a:r>
            <a:r>
              <a:rPr lang="en-US" dirty="0"/>
              <a:t>Between 2008 and 2010, we study the network performance of 3G </a:t>
            </a:r>
            <a:r>
              <a:rPr lang="en-US" dirty="0" smtClean="0"/>
              <a:t>networks [</a:t>
            </a:r>
            <a:r>
              <a:rPr lang="en-US" dirty="0" err="1" smtClean="0"/>
              <a:t>MobiSys</a:t>
            </a:r>
            <a:r>
              <a:rPr lang="en-US" dirty="0" smtClean="0"/>
              <a:t> 10]</a:t>
            </a:r>
            <a:endParaRPr lang="en-US" dirty="0"/>
          </a:p>
          <a:p>
            <a:r>
              <a:rPr lang="en-US" dirty="0" smtClean="0">
                <a:solidFill>
                  <a:srgbClr val="7F7F7F"/>
                </a:solidFill>
              </a:rPr>
              <a:t>(Phase 2) Since 2011,  we study the network performance of LTE 4G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2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9" y="1245810"/>
            <a:ext cx="8145231" cy="5289533"/>
          </a:xfrm>
        </p:spPr>
      </p:pic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" b="-16"/>
          <a:stretch>
            <a:fillRect/>
          </a:stretch>
        </p:blipFill>
        <p:spPr>
          <a:xfrm>
            <a:off x="0" y="3643490"/>
            <a:ext cx="9143999" cy="343183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9" y="1245810"/>
            <a:ext cx="8145231" cy="5289533"/>
          </a:xfrm>
        </p:spPr>
      </p:pic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9" y="1245810"/>
            <a:ext cx="8145231" cy="5289533"/>
          </a:xfrm>
        </p:spPr>
      </p:pic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9" y="1245810"/>
            <a:ext cx="8145231" cy="5289533"/>
          </a:xfrm>
        </p:spPr>
      </p:pic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9" y="1245810"/>
            <a:ext cx="8145231" cy="5289533"/>
          </a:xfrm>
        </p:spPr>
      </p:pic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9" y="1245810"/>
            <a:ext cx="8145231" cy="5289533"/>
          </a:xfrm>
        </p:spPr>
      </p:pic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19" b="-719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Representativeness of 3GTest data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2700" b="1" dirty="0" smtClean="0">
                <a:solidFill>
                  <a:srgbClr val="0000FF"/>
                </a:solidFill>
              </a:rPr>
              <a:t>66K+</a:t>
            </a:r>
            <a:r>
              <a:rPr lang="en-US" sz="2700" dirty="0" smtClean="0"/>
              <a:t> users </a:t>
            </a:r>
            <a:r>
              <a:rPr lang="en-US" sz="2700" b="1" dirty="0" smtClean="0">
                <a:solidFill>
                  <a:srgbClr val="0000FF"/>
                </a:solidFill>
              </a:rPr>
              <a:t>148K+</a:t>
            </a:r>
            <a:r>
              <a:rPr lang="en-US" sz="2700" dirty="0" smtClean="0"/>
              <a:t> runs </a:t>
            </a:r>
            <a:r>
              <a:rPr lang="en-US" sz="2700" b="1" dirty="0" smtClean="0">
                <a:solidFill>
                  <a:srgbClr val="0000FF"/>
                </a:solidFill>
              </a:rPr>
              <a:t>84</a:t>
            </a:r>
            <a:r>
              <a:rPr lang="en-US" sz="2700" dirty="0" smtClean="0"/>
              <a:t> carriers </a:t>
            </a:r>
            <a:r>
              <a:rPr lang="en-US" sz="2700" b="1" dirty="0" smtClean="0">
                <a:solidFill>
                  <a:srgbClr val="0000FF"/>
                </a:solidFill>
              </a:rPr>
              <a:t>147</a:t>
            </a:r>
            <a:r>
              <a:rPr lang="en-US" sz="2700" dirty="0" smtClean="0"/>
              <a:t> countries over </a:t>
            </a:r>
            <a:r>
              <a:rPr lang="en-US" sz="2700" b="1" dirty="0" smtClean="0">
                <a:solidFill>
                  <a:srgbClr val="0000FF"/>
                </a:solidFill>
              </a:rPr>
              <a:t>10</a:t>
            </a:r>
            <a:r>
              <a:rPr lang="en-US" sz="2700" dirty="0"/>
              <a:t> </a:t>
            </a:r>
            <a:r>
              <a:rPr lang="en-US" sz="2700" dirty="0" smtClean="0"/>
              <a:t>months</a:t>
            </a:r>
          </a:p>
        </p:txBody>
      </p:sp>
      <p:sp>
        <p:nvSpPr>
          <p:cNvPr id="12" name="Oval 11"/>
          <p:cNvSpPr/>
          <p:nvPr/>
        </p:nvSpPr>
        <p:spPr>
          <a:xfrm>
            <a:off x="6463064" y="3094990"/>
            <a:ext cx="1648668" cy="90361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1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604" y="1250091"/>
            <a:ext cx="9674289" cy="5298292"/>
          </a:xfrm>
        </p:spPr>
      </p:pic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35" y="1349363"/>
            <a:ext cx="8142693" cy="4875500"/>
          </a:xfrm>
        </p:spPr>
      </p:pic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62005</TotalTime>
  <Words>8345</Words>
  <Application>Microsoft Macintosh PowerPoint</Application>
  <PresentationFormat>On-screen Show (4:3)</PresentationFormat>
  <Paragraphs>1235</Paragraphs>
  <Slides>114</Slides>
  <Notes>84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5" baseType="lpstr">
      <vt:lpstr>Office Theme</vt:lpstr>
      <vt:lpstr>Performance and Power Characterization of 3G/4G Networks and Optimizations of Mobile Applications</vt:lpstr>
      <vt:lpstr>Smartphone application performance and energy efficiency is key to user experience</vt:lpstr>
      <vt:lpstr>Key problems for smartphone applications</vt:lpstr>
      <vt:lpstr>Challenges</vt:lpstr>
      <vt:lpstr>Challenges</vt:lpstr>
      <vt:lpstr>Problem statement</vt:lpstr>
      <vt:lpstr>Roadmap</vt:lpstr>
      <vt:lpstr>Task 1</vt:lpstr>
      <vt:lpstr>Representativeness of 3GTest data</vt:lpstr>
      <vt:lpstr>Insights from 3GTest results</vt:lpstr>
      <vt:lpstr>Task 1</vt:lpstr>
      <vt:lpstr>LTE is new, requires exploration</vt:lpstr>
      <vt:lpstr>LTE Network characteristics</vt:lpstr>
      <vt:lpstr>LTE Network characteristics</vt:lpstr>
      <vt:lpstr>Downlink throughput</vt:lpstr>
      <vt:lpstr>Uplink throughput</vt:lpstr>
      <vt:lpstr>RTT</vt:lpstr>
      <vt:lpstr>Task 1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Tradeoffs of Ttail settings</vt:lpstr>
      <vt:lpstr>Power trace of RRC state transitions</vt:lpstr>
      <vt:lpstr>LTE power model Verizon </vt:lpstr>
      <vt:lpstr>LTE consumes more instant power than 3G/WiFi in the high-power tail</vt:lpstr>
      <vt:lpstr>Power model for data transfer</vt:lpstr>
      <vt:lpstr>Power model for data transfer</vt:lpstr>
      <vt:lpstr>Energy per bit comparison</vt:lpstr>
      <vt:lpstr>Energy per bit comparison</vt:lpstr>
      <vt:lpstr>Energy consumption break down</vt:lpstr>
      <vt:lpstr>Energy consumption break down</vt:lpstr>
      <vt:lpstr>Task 1</vt:lpstr>
      <vt:lpstr>Smartphone web browsing is complicated</vt:lpstr>
      <vt:lpstr>Simple website page load time break down</vt:lpstr>
      <vt:lpstr>Content-rich website page load time break down</vt:lpstr>
      <vt:lpstr>JavaScript execution comparison (2012)</vt:lpstr>
      <vt:lpstr>Lessons from application performance study</vt:lpstr>
      <vt:lpstr>App case study in LTE networks</vt:lpstr>
      <vt:lpstr>App case study in LTE networks</vt:lpstr>
      <vt:lpstr>Roadmap</vt:lpstr>
      <vt:lpstr>Task 2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Screen-on and screen-off traffic comparison</vt:lpstr>
      <vt:lpstr>Does screen-off traffic matter for radio resource and energy?</vt:lpstr>
      <vt:lpstr>Screen-aware traffic optimization</vt:lpstr>
      <vt:lpstr>Case study: screen-aware fast dormancy</vt:lpstr>
      <vt:lpstr>Case study: screen-aware fast dormancy</vt:lpstr>
      <vt:lpstr>Summary</vt:lpstr>
      <vt:lpstr>Task 2</vt:lpstr>
      <vt:lpstr>RadioProphet: Intelligent Radio Resource Deallocation for Cellular Networks </vt:lpstr>
      <vt:lpstr>Example feature selection – TCP flags</vt:lpstr>
      <vt:lpstr>Initial evaluation</vt:lpstr>
      <vt:lpstr>Roadmap</vt:lpstr>
      <vt:lpstr>Task 3</vt:lpstr>
      <vt:lpstr>Bandwidth estimation in cellular networks</vt:lpstr>
      <vt:lpstr>Questions to explore</vt:lpstr>
      <vt:lpstr>Network efficiency of existing mobile applications</vt:lpstr>
      <vt:lpstr>Task 3</vt:lpstr>
      <vt:lpstr>Improving TCP/HTTP for cellular networks</vt:lpstr>
      <vt:lpstr>Thank you!  &amp;&amp;  Happy Holidays!</vt:lpstr>
      <vt:lpstr>Backup slides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Ping to the first hop</vt:lpstr>
      <vt:lpstr>Ping to end server</vt:lpstr>
      <vt:lpstr>Time of day effect on network performance</vt:lpstr>
      <vt:lpstr>JavaScript execution comparison (2009)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Definition of a “burst”</vt:lpstr>
      <vt:lpstr>Radio Resource Control (RRC)  state machine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1685</cp:revision>
  <dcterms:created xsi:type="dcterms:W3CDTF">2012-01-10T20:28:26Z</dcterms:created>
  <dcterms:modified xsi:type="dcterms:W3CDTF">2012-12-18T20:48:06Z</dcterms:modified>
</cp:coreProperties>
</file>